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8" r:id="rId2"/>
    <p:sldId id="275" r:id="rId3"/>
    <p:sldId id="257" r:id="rId4"/>
    <p:sldId id="259" r:id="rId5"/>
    <p:sldId id="264" r:id="rId6"/>
    <p:sldId id="267" r:id="rId7"/>
    <p:sldId id="260" r:id="rId8"/>
    <p:sldId id="262" r:id="rId9"/>
    <p:sldId id="268" r:id="rId10"/>
    <p:sldId id="276" r:id="rId11"/>
    <p:sldId id="261" r:id="rId12"/>
    <p:sldId id="269" r:id="rId13"/>
    <p:sldId id="265" r:id="rId14"/>
    <p:sldId id="272" r:id="rId15"/>
    <p:sldId id="263" r:id="rId16"/>
    <p:sldId id="270" r:id="rId17"/>
  </p:sldIdLst>
  <p:sldSz cx="9144000" cy="5143500" type="screen16x9"/>
  <p:notesSz cx="6858000" cy="9144000"/>
  <p:embeddedFontLst>
    <p:embeddedFont>
      <p:font typeface="Amatic SC" pitchFamily="2" charset="-79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Source Code Pro" panose="020B0509030403020204" pitchFamily="49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6"/>
    <p:restoredTop sz="94713"/>
  </p:normalViewPr>
  <p:slideViewPr>
    <p:cSldViewPr snapToGrid="0">
      <p:cViewPr varScale="1">
        <p:scale>
          <a:sx n="144" d="100"/>
          <a:sy n="144" d="100"/>
        </p:scale>
        <p:origin x="808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044b9cfc3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044b9cfc3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044b9cfc3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044b9cfc3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044b9cfc3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044b9cfc3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044b9cfc3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044b9cfc3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044b9cfc3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044b9cfc3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044b9cfc3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044b9cfc3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044b9cfc3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044b9cfc3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044b9cfc3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044b9cfc3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044b9cfc3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044b9cfc3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044b9cfc3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044b9cfc3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044b9cfc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044b9cfc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44b9cfc3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044b9cfc3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044b9cfc3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044b9cfc3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044b9cfc3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044b9cfc3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372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2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.png"/><Relationship Id="rId5" Type="http://schemas.openxmlformats.org/officeDocument/2006/relationships/image" Target="../media/image23.jpg"/><Relationship Id="rId10" Type="http://schemas.openxmlformats.org/officeDocument/2006/relationships/image" Target="../media/image25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10275" y="4546850"/>
            <a:ext cx="9144000" cy="59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000" y="4553850"/>
            <a:ext cx="1115098" cy="6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6212" y="4598961"/>
            <a:ext cx="1342675" cy="4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7975" y="4598950"/>
            <a:ext cx="1342674" cy="5370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162977" y="431748"/>
            <a:ext cx="469290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ANALYSIS OF FORCED DISPLACEMENTS IN AFRICA (2002-2017)</a:t>
            </a:r>
            <a:endParaRPr sz="2200" b="1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" name="Google Shape;74;p15">
            <a:extLst>
              <a:ext uri="{FF2B5EF4-FFF2-40B4-BE49-F238E27FC236}">
                <a16:creationId xmlns:a16="http://schemas.microsoft.com/office/drawing/2014/main" id="{13E1A49F-A02E-4445-909B-8A9AEAC4E3B2}"/>
              </a:ext>
            </a:extLst>
          </p:cNvPr>
          <p:cNvSpPr txBox="1"/>
          <p:nvPr/>
        </p:nvSpPr>
        <p:spPr>
          <a:xfrm>
            <a:off x="5347952" y="589772"/>
            <a:ext cx="379604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UNDERSTANDING THE MAIN FACTORS OF FORCED DISPLACEMENTS </a:t>
            </a:r>
            <a:endParaRPr b="1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48;p22">
            <a:extLst>
              <a:ext uri="{FF2B5EF4-FFF2-40B4-BE49-F238E27FC236}">
                <a16:creationId xmlns:a16="http://schemas.microsoft.com/office/drawing/2014/main" id="{5296914A-CFEB-4B4F-BA03-3B94D263557E}"/>
              </a:ext>
            </a:extLst>
          </p:cNvPr>
          <p:cNvSpPr/>
          <p:nvPr/>
        </p:nvSpPr>
        <p:spPr>
          <a:xfrm rot="5400000">
            <a:off x="5410867" y="48900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48;p22">
            <a:extLst>
              <a:ext uri="{FF2B5EF4-FFF2-40B4-BE49-F238E27FC236}">
                <a16:creationId xmlns:a16="http://schemas.microsoft.com/office/drawing/2014/main" id="{168DD761-C521-2C46-82E3-B000BDBFFE43}"/>
              </a:ext>
            </a:extLst>
          </p:cNvPr>
          <p:cNvSpPr/>
          <p:nvPr/>
        </p:nvSpPr>
        <p:spPr>
          <a:xfrm>
            <a:off x="5459767" y="4086300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135;p21">
            <a:extLst>
              <a:ext uri="{FF2B5EF4-FFF2-40B4-BE49-F238E27FC236}">
                <a16:creationId xmlns:a16="http://schemas.microsoft.com/office/drawing/2014/main" id="{0A58815B-AE71-0341-93AE-090C2B53C4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710" y="0"/>
            <a:ext cx="346229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Imagen que contiene persona, interior, corte, pastel&#10;&#10;Descripción generada automáticamente">
            <a:extLst>
              <a:ext uri="{FF2B5EF4-FFF2-40B4-BE49-F238E27FC236}">
                <a16:creationId xmlns:a16="http://schemas.microsoft.com/office/drawing/2014/main" id="{CD301EF0-16B4-0742-B589-316334B3F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710" y="2450236"/>
            <a:ext cx="3857625" cy="2693263"/>
          </a:xfrm>
          <a:prstGeom prst="rect">
            <a:avLst/>
          </a:prstGeom>
        </p:spPr>
      </p:pic>
      <p:sp>
        <p:nvSpPr>
          <p:cNvPr id="13" name="Google Shape;148;p22">
            <a:extLst>
              <a:ext uri="{FF2B5EF4-FFF2-40B4-BE49-F238E27FC236}">
                <a16:creationId xmlns:a16="http://schemas.microsoft.com/office/drawing/2014/main" id="{D04212BA-B7FE-E642-9D9A-365F3EE12BA2}"/>
              </a:ext>
            </a:extLst>
          </p:cNvPr>
          <p:cNvSpPr/>
          <p:nvPr/>
        </p:nvSpPr>
        <p:spPr>
          <a:xfrm rot="5400000">
            <a:off x="5624690" y="48900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8;p22">
            <a:extLst>
              <a:ext uri="{FF2B5EF4-FFF2-40B4-BE49-F238E27FC236}">
                <a16:creationId xmlns:a16="http://schemas.microsoft.com/office/drawing/2014/main" id="{CCAEF827-9BCA-0B4F-9949-2D04495A75D1}"/>
              </a:ext>
            </a:extLst>
          </p:cNvPr>
          <p:cNvSpPr/>
          <p:nvPr/>
        </p:nvSpPr>
        <p:spPr>
          <a:xfrm>
            <a:off x="5624690" y="4086299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73;p25">
            <a:extLst>
              <a:ext uri="{FF2B5EF4-FFF2-40B4-BE49-F238E27FC236}">
                <a16:creationId xmlns:a16="http://schemas.microsoft.com/office/drawing/2014/main" id="{D1950882-1DAC-2E4F-B9D4-C3F2C4A3C42B}"/>
              </a:ext>
            </a:extLst>
          </p:cNvPr>
          <p:cNvSpPr txBox="1"/>
          <p:nvPr/>
        </p:nvSpPr>
        <p:spPr>
          <a:xfrm>
            <a:off x="176878" y="331294"/>
            <a:ext cx="45630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 lang="es-ES" sz="1000" b="1" dirty="0">
              <a:solidFill>
                <a:schemeClr val="bg2"/>
              </a:solidFill>
            </a:endParaRPr>
          </a:p>
          <a:p>
            <a:r>
              <a:rPr lang="es-ES" sz="1000" b="1" dirty="0" err="1">
                <a:solidFill>
                  <a:schemeClr val="bg2"/>
                </a:solidFill>
              </a:rPr>
              <a:t>Comparing</a:t>
            </a:r>
            <a:r>
              <a:rPr lang="es-ES" sz="1000" b="1" dirty="0">
                <a:solidFill>
                  <a:schemeClr val="bg2"/>
                </a:solidFill>
              </a:rPr>
              <a:t> HIV and Intestinal </a:t>
            </a:r>
            <a:r>
              <a:rPr lang="es-ES" sz="1000" b="1" dirty="0" err="1">
                <a:solidFill>
                  <a:schemeClr val="bg2"/>
                </a:solidFill>
              </a:rPr>
              <a:t>Deaths</a:t>
            </a:r>
            <a:r>
              <a:rPr lang="es-ES" sz="1000" b="1" dirty="0">
                <a:solidFill>
                  <a:schemeClr val="bg2"/>
                </a:solidFill>
              </a:rPr>
              <a:t> </a:t>
            </a:r>
            <a:r>
              <a:rPr lang="es-ES" sz="1000" b="1" dirty="0" err="1">
                <a:solidFill>
                  <a:schemeClr val="bg2"/>
                </a:solidFill>
              </a:rPr>
              <a:t>with</a:t>
            </a:r>
            <a:r>
              <a:rPr lang="es-ES" sz="1000" b="1" dirty="0">
                <a:solidFill>
                  <a:schemeClr val="bg2"/>
                </a:solidFill>
              </a:rPr>
              <a:t> Total </a:t>
            </a:r>
            <a:r>
              <a:rPr lang="es-ES" sz="1000" b="1" dirty="0" err="1">
                <a:solidFill>
                  <a:schemeClr val="bg2"/>
                </a:solidFill>
              </a:rPr>
              <a:t>Deaths</a:t>
            </a:r>
            <a:r>
              <a:rPr lang="es-ES" sz="1000" b="1" dirty="0">
                <a:solidFill>
                  <a:schemeClr val="bg2"/>
                </a:solidFill>
              </a:rPr>
              <a:t>  per Country</a:t>
            </a:r>
            <a:endParaRPr lang="es-ES" sz="1000" b="1" dirty="0">
              <a:solidFill>
                <a:schemeClr val="bg2"/>
              </a:solidFill>
              <a:effectLst/>
            </a:endParaRPr>
          </a:p>
        </p:txBody>
      </p:sp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25B139C4-DCDD-9448-BE29-1E4B14C67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7" y="1264730"/>
            <a:ext cx="5380020" cy="26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47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30" y="1127283"/>
            <a:ext cx="2425144" cy="331506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2784341" y="614887"/>
            <a:ext cx="5254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1" dirty="0" err="1">
                <a:solidFill>
                  <a:schemeClr val="dk2"/>
                </a:solidFill>
              </a:rPr>
              <a:t>Governance</a:t>
            </a:r>
            <a:r>
              <a:rPr lang="es-ES" sz="900" b="1" dirty="0">
                <a:solidFill>
                  <a:schemeClr val="dk2"/>
                </a:solidFill>
              </a:rPr>
              <a:t> </a:t>
            </a:r>
            <a:r>
              <a:rPr lang="es-ES" sz="900" b="1" dirty="0" err="1">
                <a:solidFill>
                  <a:schemeClr val="dk2"/>
                </a:solidFill>
              </a:rPr>
              <a:t>Indicators</a:t>
            </a:r>
            <a:r>
              <a:rPr lang="es-ES" sz="900" b="1" dirty="0">
                <a:solidFill>
                  <a:schemeClr val="dk2"/>
                </a:solidFill>
              </a:rPr>
              <a:t> of </a:t>
            </a:r>
            <a:r>
              <a:rPr lang="es-ES" sz="900" b="1" dirty="0" err="1">
                <a:solidFill>
                  <a:schemeClr val="dk2"/>
                </a:solidFill>
              </a:rPr>
              <a:t>Countries</a:t>
            </a:r>
            <a:r>
              <a:rPr lang="es-ES" sz="900" b="1" dirty="0">
                <a:solidFill>
                  <a:schemeClr val="dk2"/>
                </a:solidFill>
              </a:rPr>
              <a:t> vs </a:t>
            </a:r>
            <a:r>
              <a:rPr lang="es-ES" sz="900" b="1" dirty="0" err="1">
                <a:solidFill>
                  <a:schemeClr val="dk2"/>
                </a:solidFill>
              </a:rPr>
              <a:t>Average</a:t>
            </a:r>
            <a:r>
              <a:rPr lang="es-ES" sz="900" b="1" dirty="0">
                <a:solidFill>
                  <a:schemeClr val="dk2"/>
                </a:solidFill>
              </a:rPr>
              <a:t> </a:t>
            </a:r>
            <a:r>
              <a:rPr lang="es-ES" sz="900" b="1" dirty="0" err="1">
                <a:solidFill>
                  <a:schemeClr val="dk2"/>
                </a:solidFill>
              </a:rPr>
              <a:t>Number</a:t>
            </a:r>
            <a:r>
              <a:rPr lang="es-ES" sz="900" b="1" dirty="0">
                <a:solidFill>
                  <a:schemeClr val="dk2"/>
                </a:solidFill>
              </a:rPr>
              <a:t> of </a:t>
            </a:r>
            <a:r>
              <a:rPr lang="es-ES" sz="900" b="1" dirty="0" err="1">
                <a:solidFill>
                  <a:schemeClr val="dk2"/>
                </a:solidFill>
              </a:rPr>
              <a:t>Refugees</a:t>
            </a:r>
            <a:endParaRPr sz="900" b="1" dirty="0">
              <a:solidFill>
                <a:schemeClr val="dk2"/>
              </a:solidFill>
            </a:endParaRPr>
          </a:p>
        </p:txBody>
      </p: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4D3520C-5941-4448-A42E-3ACB9BE72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774" y="1213551"/>
            <a:ext cx="6402061" cy="3315062"/>
          </a:xfrm>
          <a:prstGeom prst="rect">
            <a:avLst/>
          </a:prstGeom>
        </p:spPr>
      </p:pic>
      <p:pic>
        <p:nvPicPr>
          <p:cNvPr id="7" name="Imagen 6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B5EDABD3-CC9F-C742-BF18-7F5A8A96D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2450" y="290378"/>
            <a:ext cx="944201" cy="8369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2372"/>
            <a:ext cx="48768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Gráfico, Gráfico de burbujas, Gráfico de rectángulos&#10;&#10;Descripción generada automáticamente">
            <a:extLst>
              <a:ext uri="{FF2B5EF4-FFF2-40B4-BE49-F238E27FC236}">
                <a16:creationId xmlns:a16="http://schemas.microsoft.com/office/drawing/2014/main" id="{E497F112-9357-FE43-A970-BF7F6F7D1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653778"/>
            <a:ext cx="4184366" cy="413128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E5F5BFC-298D-F04A-919B-345D65043B5D}"/>
              </a:ext>
            </a:extLst>
          </p:cNvPr>
          <p:cNvSpPr/>
          <p:nvPr/>
        </p:nvSpPr>
        <p:spPr>
          <a:xfrm>
            <a:off x="4805779" y="321485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s-ES" sz="1100" b="1" dirty="0" err="1">
                <a:solidFill>
                  <a:schemeClr val="dk2"/>
                </a:solidFill>
              </a:rPr>
              <a:t>Comparison</a:t>
            </a:r>
            <a:r>
              <a:rPr lang="es-ES" sz="1100" b="1" dirty="0">
                <a:solidFill>
                  <a:schemeClr val="dk2"/>
                </a:solidFill>
              </a:rPr>
              <a:t> </a:t>
            </a:r>
            <a:r>
              <a:rPr lang="es-ES" sz="1100" b="1" dirty="0" err="1">
                <a:solidFill>
                  <a:schemeClr val="dk2"/>
                </a:solidFill>
              </a:rPr>
              <a:t>Between</a:t>
            </a:r>
            <a:r>
              <a:rPr lang="es-ES" sz="1100" b="1" dirty="0">
                <a:solidFill>
                  <a:schemeClr val="dk2"/>
                </a:solidFill>
              </a:rPr>
              <a:t> </a:t>
            </a:r>
            <a:r>
              <a:rPr lang="es-ES" sz="1100" b="1" dirty="0" err="1">
                <a:solidFill>
                  <a:schemeClr val="dk2"/>
                </a:solidFill>
              </a:rPr>
              <a:t>Forms</a:t>
            </a:r>
            <a:r>
              <a:rPr lang="es-ES" sz="1100" b="1" dirty="0">
                <a:solidFill>
                  <a:schemeClr val="dk2"/>
                </a:solidFill>
              </a:rPr>
              <a:t> of </a:t>
            </a:r>
            <a:r>
              <a:rPr lang="es-ES" sz="1100" b="1" dirty="0" err="1">
                <a:solidFill>
                  <a:schemeClr val="dk2"/>
                </a:solidFill>
              </a:rPr>
              <a:t>Governments</a:t>
            </a:r>
            <a:r>
              <a:rPr lang="es-ES" sz="1100" b="1" dirty="0">
                <a:solidFill>
                  <a:schemeClr val="dk2"/>
                </a:solidFill>
              </a:rPr>
              <a:t> and </a:t>
            </a:r>
            <a:r>
              <a:rPr lang="es-ES" sz="1100" b="1" dirty="0" err="1">
                <a:solidFill>
                  <a:schemeClr val="dk2"/>
                </a:solidFill>
              </a:rPr>
              <a:t>Number</a:t>
            </a:r>
            <a:r>
              <a:rPr lang="es-ES" sz="1100" b="1" dirty="0">
                <a:solidFill>
                  <a:schemeClr val="dk2"/>
                </a:solidFill>
              </a:rPr>
              <a:t> of </a:t>
            </a:r>
            <a:r>
              <a:rPr lang="es-ES" sz="1100" b="1" dirty="0" err="1">
                <a:solidFill>
                  <a:schemeClr val="dk2"/>
                </a:solidFill>
              </a:rPr>
              <a:t>Refugees</a:t>
            </a:r>
            <a:r>
              <a:rPr lang="es-ES" sz="1100" b="1" dirty="0">
                <a:solidFill>
                  <a:schemeClr val="dk2"/>
                </a:solidFill>
              </a:rPr>
              <a:t> </a:t>
            </a:r>
          </a:p>
        </p:txBody>
      </p:sp>
      <p:sp>
        <p:nvSpPr>
          <p:cNvPr id="7" name="Google Shape;148;p22">
            <a:extLst>
              <a:ext uri="{FF2B5EF4-FFF2-40B4-BE49-F238E27FC236}">
                <a16:creationId xmlns:a16="http://schemas.microsoft.com/office/drawing/2014/main" id="{ED5A266A-B3A9-DF40-B822-F1ED0A9AC704}"/>
              </a:ext>
            </a:extLst>
          </p:cNvPr>
          <p:cNvSpPr/>
          <p:nvPr/>
        </p:nvSpPr>
        <p:spPr>
          <a:xfrm rot="10800000">
            <a:off x="3748433" y="752372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48;p22">
            <a:extLst>
              <a:ext uri="{FF2B5EF4-FFF2-40B4-BE49-F238E27FC236}">
                <a16:creationId xmlns:a16="http://schemas.microsoft.com/office/drawing/2014/main" id="{9148F357-B3FB-D34D-A40A-959AEB2A02A8}"/>
              </a:ext>
            </a:extLst>
          </p:cNvPr>
          <p:cNvSpPr/>
          <p:nvPr/>
        </p:nvSpPr>
        <p:spPr>
          <a:xfrm rot="16200000">
            <a:off x="3784017" y="3075272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0875"/>
            <a:ext cx="6203049" cy="413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6346125" y="460875"/>
            <a:ext cx="25719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ES" sz="1050" b="1" dirty="0" err="1">
                <a:solidFill>
                  <a:schemeClr val="bg2"/>
                </a:solidFill>
              </a:rPr>
              <a:t>Breakdown</a:t>
            </a:r>
            <a:r>
              <a:rPr lang="es-ES" sz="1050" b="1" dirty="0">
                <a:solidFill>
                  <a:schemeClr val="bg2"/>
                </a:solidFill>
              </a:rPr>
              <a:t> of </a:t>
            </a:r>
            <a:r>
              <a:rPr lang="es-ES" sz="1050" b="1" dirty="0" err="1">
                <a:solidFill>
                  <a:schemeClr val="bg2"/>
                </a:solidFill>
              </a:rPr>
              <a:t>Number</a:t>
            </a:r>
            <a:r>
              <a:rPr lang="es-ES" sz="1050" b="1" dirty="0">
                <a:solidFill>
                  <a:schemeClr val="bg2"/>
                </a:solidFill>
              </a:rPr>
              <a:t> of </a:t>
            </a:r>
            <a:r>
              <a:rPr lang="es-ES" sz="1050" b="1" dirty="0" err="1">
                <a:solidFill>
                  <a:schemeClr val="bg2"/>
                </a:solidFill>
              </a:rPr>
              <a:t>Refugees</a:t>
            </a:r>
            <a:r>
              <a:rPr lang="es-ES" sz="1050" b="1" dirty="0">
                <a:solidFill>
                  <a:schemeClr val="bg2"/>
                </a:solidFill>
              </a:rPr>
              <a:t> </a:t>
            </a:r>
            <a:r>
              <a:rPr lang="es-ES" sz="1050" b="1" dirty="0" err="1">
                <a:solidFill>
                  <a:schemeClr val="bg2"/>
                </a:solidFill>
              </a:rPr>
              <a:t>by</a:t>
            </a:r>
            <a:r>
              <a:rPr lang="es-ES" sz="1050" b="1" dirty="0">
                <a:solidFill>
                  <a:schemeClr val="bg2"/>
                </a:solidFill>
              </a:rPr>
              <a:t> Control of </a:t>
            </a:r>
            <a:r>
              <a:rPr lang="es-ES" sz="1050" b="1" dirty="0" err="1">
                <a:solidFill>
                  <a:schemeClr val="bg2"/>
                </a:solidFill>
              </a:rPr>
              <a:t>Corruption</a:t>
            </a:r>
            <a:endParaRPr lang="es-ES" sz="1000" b="1" dirty="0">
              <a:solidFill>
                <a:schemeClr val="bg2"/>
              </a:solidFill>
            </a:endParaRPr>
          </a:p>
          <a:p>
            <a:br>
              <a:rPr lang="es-ES" sz="1050" dirty="0">
                <a:solidFill>
                  <a:schemeClr val="bg2"/>
                </a:solidFill>
              </a:rPr>
            </a:br>
            <a:endParaRPr lang="es-ES" sz="1050" dirty="0">
              <a:solidFill>
                <a:schemeClr val="bg2"/>
              </a:solidFill>
            </a:endParaRPr>
          </a:p>
        </p:txBody>
      </p:sp>
      <p:sp>
        <p:nvSpPr>
          <p:cNvPr id="148" name="Google Shape;148;p22"/>
          <p:cNvSpPr/>
          <p:nvPr/>
        </p:nvSpPr>
        <p:spPr>
          <a:xfrm rot="-10798214">
            <a:off x="5048045" y="461185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 rot="-5398214">
            <a:off x="5096645" y="3492185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BDD86116-7C52-EC4C-AADB-C8E680B68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045" y="1979107"/>
            <a:ext cx="2857785" cy="2703508"/>
          </a:xfrm>
          <a:prstGeom prst="rect">
            <a:avLst/>
          </a:prstGeom>
        </p:spPr>
      </p:pic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A32FB92-B49F-6340-8AB0-60DD9E5E8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2174" y="1109816"/>
            <a:ext cx="1088656" cy="75764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1DC7F-DFA2-8D4D-9525-74383F73D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195AFA-3FDC-FF4B-9B07-4505CF3E9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0982D61F-1C7F-4D4A-A1EC-D5A1AF70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64" y="2648875"/>
            <a:ext cx="4251336" cy="2494625"/>
          </a:xfrm>
          <a:prstGeom prst="rect">
            <a:avLst/>
          </a:prstGeom>
        </p:spPr>
      </p:pic>
      <p:pic>
        <p:nvPicPr>
          <p:cNvPr id="7" name="Google Shape;154;p23">
            <a:extLst>
              <a:ext uri="{FF2B5EF4-FFF2-40B4-BE49-F238E27FC236}">
                <a16:creationId xmlns:a16="http://schemas.microsoft.com/office/drawing/2014/main" id="{C5B0B9E0-EF3E-A84F-8C52-CCBC3C601D6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00" y="3549025"/>
            <a:ext cx="7992999" cy="1594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0464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/>
        </p:nvSpPr>
        <p:spPr>
          <a:xfrm>
            <a:off x="304200" y="146925"/>
            <a:ext cx="5254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b="1">
                <a:solidFill>
                  <a:schemeClr val="dk2"/>
                </a:solidFill>
              </a:rPr>
              <a:t>The number of  rjjjepjfj epokòke djfdjdf ioker iof pdifdsf weipjwf wefpijwf pijvsur wevgpa`</a:t>
            </a:r>
            <a:endParaRPr sz="900" b="1">
              <a:solidFill>
                <a:schemeClr val="dk2"/>
              </a:solidFill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50" y="849550"/>
            <a:ext cx="1635075" cy="39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1893025" y="2428625"/>
            <a:ext cx="93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6247025" y="172525"/>
            <a:ext cx="24582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2"/>
                </a:solidFill>
              </a:rPr>
              <a:t>The number ofñlkf´ñllwefçñwef´ñ  rjjjepjfj epokòkeadñlkklweñlkwewefñlklk dljopsekr`,r dspfokwerewfñke spowkerm wfpjqrwfónqr qefoíjqrmrfokw`éfçñf qv´qr qrlkjqprfjnrnrorrkrr kkòkf`pkeqrm´kqwfj´pijqerm´qfj wrfoij´peorjf ríojqeropfijmwr ñwofó wren dkfwfçñwf</a:t>
            </a:r>
            <a:endParaRPr sz="900">
              <a:solidFill>
                <a:schemeClr val="dk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2"/>
                </a:solidFill>
              </a:rPr>
              <a:t>wfpjqrwfónqr qefoíjqrmrfokw`éfçñf qv´qr qrlkjqprfjnrnrorrkrr kkòkf`pkeqrm´kqwfj´pijqerm´qfj wrfoij´peorjf </a:t>
            </a:r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775" y="828300"/>
            <a:ext cx="1948975" cy="40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0900" y="1742414"/>
            <a:ext cx="2384400" cy="3048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888" y="764562"/>
            <a:ext cx="1948975" cy="41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A99E8A5-2BB4-094D-9FC2-989DE5D47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5879173" cy="2889441"/>
          </a:xfrm>
          <a:prstGeom prst="rect">
            <a:avLst/>
          </a:prstGeo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EBC01735-DC9C-DB46-B4F8-AF624F695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812" y="-1"/>
            <a:ext cx="3656188" cy="2889441"/>
          </a:xfrm>
          <a:prstGeom prst="rect">
            <a:avLst/>
          </a:prstGeom>
        </p:spPr>
      </p:pic>
      <p:pic>
        <p:nvPicPr>
          <p:cNvPr id="8" name="Imagen 7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B2A61EE5-3A9E-C148-9D15-2D8B63928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889440"/>
            <a:ext cx="3588735" cy="2359566"/>
          </a:xfrm>
          <a:prstGeom prst="rect">
            <a:avLst/>
          </a:prstGeom>
        </p:spPr>
      </p:pic>
      <p:pic>
        <p:nvPicPr>
          <p:cNvPr id="10" name="Imagen 9" descr="Un grupo de personas haciendo gestos con la mano en la cabeza&#10;&#10;Descripción generada automáticamente con confianza media">
            <a:extLst>
              <a:ext uri="{FF2B5EF4-FFF2-40B4-BE49-F238E27FC236}">
                <a16:creationId xmlns:a16="http://schemas.microsoft.com/office/drawing/2014/main" id="{C608AE0F-4101-EF48-AD40-BDF18930E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7143" y="2889440"/>
            <a:ext cx="3604530" cy="2359566"/>
          </a:xfrm>
          <a:prstGeom prst="rect">
            <a:avLst/>
          </a:prstGeom>
        </p:spPr>
      </p:pic>
      <p:pic>
        <p:nvPicPr>
          <p:cNvPr id="12" name="Imagen 11" descr="Persona en el agua&#10;&#10;Descripción generada automáticamente">
            <a:extLst>
              <a:ext uri="{FF2B5EF4-FFF2-40B4-BE49-F238E27FC236}">
                <a16:creationId xmlns:a16="http://schemas.microsoft.com/office/drawing/2014/main" id="{F052BBE3-5778-0240-8008-8467748C6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1673" y="2889440"/>
            <a:ext cx="2499790" cy="225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17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433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909EA1B-B70D-8346-9A96-C10EDCF95C87}"/>
              </a:ext>
            </a:extLst>
          </p:cNvPr>
          <p:cNvSpPr txBox="1"/>
          <p:nvPr/>
        </p:nvSpPr>
        <p:spPr>
          <a:xfrm>
            <a:off x="4713360" y="0"/>
            <a:ext cx="4500978" cy="70788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sz="2000" b="1" dirty="0"/>
              <a:t>24 % of </a:t>
            </a:r>
            <a:r>
              <a:rPr lang="es-ES" sz="2000" b="1" dirty="0" err="1"/>
              <a:t>the</a:t>
            </a:r>
            <a:r>
              <a:rPr lang="es-ES" sz="2000" b="1" dirty="0"/>
              <a:t> Total </a:t>
            </a:r>
            <a:r>
              <a:rPr lang="es-ES" sz="2000" b="1" dirty="0" err="1"/>
              <a:t>Refugees</a:t>
            </a:r>
            <a:r>
              <a:rPr lang="es-ES" sz="2000" b="1" dirty="0"/>
              <a:t> are </a:t>
            </a:r>
            <a:r>
              <a:rPr lang="es-ES" sz="2000" b="1" dirty="0" err="1"/>
              <a:t>coming</a:t>
            </a:r>
            <a:r>
              <a:rPr lang="es-ES" sz="2000" b="1" dirty="0"/>
              <a:t> </a:t>
            </a:r>
            <a:r>
              <a:rPr lang="es-ES" sz="2000" b="1" dirty="0" err="1"/>
              <a:t>from</a:t>
            </a:r>
            <a:r>
              <a:rPr lang="es-ES" sz="2000" b="1" dirty="0"/>
              <a:t> </a:t>
            </a:r>
            <a:r>
              <a:rPr lang="es-ES" sz="2000" b="1" dirty="0" err="1"/>
              <a:t>Africa</a:t>
            </a:r>
            <a:r>
              <a:rPr lang="es-ES" sz="2000" b="1" dirty="0"/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A00CC89-8DAC-D141-B171-042EC9130F9C}"/>
              </a:ext>
            </a:extLst>
          </p:cNvPr>
          <p:cNvSpPr txBox="1"/>
          <p:nvPr/>
        </p:nvSpPr>
        <p:spPr>
          <a:xfrm>
            <a:off x="3230789" y="4558725"/>
            <a:ext cx="598354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sz="3200" b="1" dirty="0" err="1"/>
              <a:t>What</a:t>
            </a:r>
            <a:r>
              <a:rPr lang="es-ES" sz="3200" b="1" dirty="0"/>
              <a:t> </a:t>
            </a:r>
            <a:r>
              <a:rPr lang="es-ES" sz="3200" b="1" dirty="0" err="1"/>
              <a:t>is</a:t>
            </a:r>
            <a:r>
              <a:rPr lang="es-ES" sz="3200" b="1" dirty="0"/>
              <a:t>  happening in </a:t>
            </a:r>
            <a:r>
              <a:rPr lang="es-ES" sz="3200" b="1" dirty="0" err="1"/>
              <a:t>Africa</a:t>
            </a:r>
            <a:r>
              <a:rPr lang="es-ES" sz="3200" b="1" dirty="0"/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 rot="-10799107">
            <a:off x="7988999" y="-22924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/>
          <p:nvPr/>
        </p:nvSpPr>
        <p:spPr>
          <a:xfrm rot="893">
            <a:off x="6884649" y="4063076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244364" y="416345"/>
            <a:ext cx="30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dk2"/>
                </a:solidFill>
              </a:rPr>
              <a:t>INTRODUCTION</a:t>
            </a:r>
            <a:endParaRPr sz="1800" b="1" dirty="0">
              <a:solidFill>
                <a:schemeClr val="dk2"/>
              </a:solidFill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766F041-A40F-DA48-B008-6ECEF0AD8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621155"/>
              </p:ext>
            </p:extLst>
          </p:nvPr>
        </p:nvGraphicFramePr>
        <p:xfrm>
          <a:off x="5770585" y="455033"/>
          <a:ext cx="2874865" cy="43367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1838">
                  <a:extLst>
                    <a:ext uri="{9D8B030D-6E8A-4147-A177-3AD203B41FA5}">
                      <a16:colId xmlns:a16="http://schemas.microsoft.com/office/drawing/2014/main" val="3903961689"/>
                    </a:ext>
                  </a:extLst>
                </a:gridCol>
                <a:gridCol w="1203027">
                  <a:extLst>
                    <a:ext uri="{9D8B030D-6E8A-4147-A177-3AD203B41FA5}">
                      <a16:colId xmlns:a16="http://schemas.microsoft.com/office/drawing/2014/main" val="1592205843"/>
                    </a:ext>
                  </a:extLst>
                </a:gridCol>
              </a:tblGrid>
              <a:tr h="285403">
                <a:tc>
                  <a:txBody>
                    <a:bodyPr/>
                    <a:lstStyle/>
                    <a:p>
                      <a:pPr algn="l"/>
                      <a:r>
                        <a:rPr lang="es-ES" sz="900" dirty="0">
                          <a:effectLst/>
                        </a:rPr>
                        <a:t>Data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50" marR="65350" marT="0" marB="0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900" dirty="0" err="1">
                          <a:effectLst/>
                        </a:rPr>
                        <a:t>Source</a:t>
                      </a:r>
                      <a:r>
                        <a:rPr lang="es-ES" sz="900" dirty="0">
                          <a:effectLst/>
                        </a:rPr>
                        <a:t> 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50" marR="65350" marT="0" marB="0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451648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sz="900" b="0" dirty="0" err="1">
                          <a:solidFill>
                            <a:schemeClr val="bg2"/>
                          </a:solidFill>
                          <a:effectLst/>
                        </a:rPr>
                        <a:t>Water</a:t>
                      </a:r>
                      <a:r>
                        <a:rPr lang="es-ES" sz="900" b="0" dirty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  <a:r>
                        <a:rPr lang="es-ES" sz="900" b="0" dirty="0" err="1">
                          <a:solidFill>
                            <a:schemeClr val="bg2"/>
                          </a:solidFill>
                          <a:effectLst/>
                        </a:rPr>
                        <a:t>Coverage</a:t>
                      </a:r>
                      <a:endParaRPr lang="es-ES" sz="900" b="0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65350" marR="65350"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50" marR="65350" marT="0" marB="0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044610"/>
                  </a:ext>
                </a:extLst>
              </a:tr>
              <a:tr h="5073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sz="900" b="0" dirty="0" err="1">
                          <a:solidFill>
                            <a:schemeClr val="bg2"/>
                          </a:solidFill>
                          <a:effectLst/>
                        </a:rPr>
                        <a:t>Sanitation</a:t>
                      </a:r>
                      <a:r>
                        <a:rPr lang="es-ES" sz="900" b="0" dirty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  <a:r>
                        <a:rPr lang="es-ES" sz="900" b="0" dirty="0" err="1">
                          <a:solidFill>
                            <a:schemeClr val="bg2"/>
                          </a:solidFill>
                          <a:effectLst/>
                        </a:rPr>
                        <a:t>Coverage</a:t>
                      </a:r>
                      <a:endParaRPr lang="es-ES" sz="900" b="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sz="900" b="0" dirty="0">
                          <a:solidFill>
                            <a:schemeClr val="bg2"/>
                          </a:solidFill>
                          <a:effectLst/>
                        </a:rPr>
                        <a:t> </a:t>
                      </a:r>
                      <a:endParaRPr lang="es-ES" sz="900" b="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50" marR="65350"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73543"/>
                  </a:ext>
                </a:extLst>
              </a:tr>
              <a:tr h="5073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sz="900" b="0" dirty="0" err="1">
                          <a:solidFill>
                            <a:schemeClr val="bg2"/>
                          </a:solidFill>
                          <a:effectLst/>
                        </a:rPr>
                        <a:t>Refugees</a:t>
                      </a:r>
                      <a:r>
                        <a:rPr lang="es-ES" sz="900" b="0" dirty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sz="900" b="0" dirty="0">
                          <a:solidFill>
                            <a:schemeClr val="bg2"/>
                          </a:solidFill>
                          <a:effectLst/>
                        </a:rPr>
                        <a:t> </a:t>
                      </a:r>
                      <a:endParaRPr lang="es-ES" sz="900" b="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50" marR="65350"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50" marR="65350" marT="0" marB="0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228405"/>
                  </a:ext>
                </a:extLst>
              </a:tr>
              <a:tr h="5073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sz="900" b="0" dirty="0" err="1">
                          <a:solidFill>
                            <a:schemeClr val="bg2"/>
                          </a:solidFill>
                          <a:effectLst/>
                        </a:rPr>
                        <a:t>Asylum</a:t>
                      </a:r>
                      <a:r>
                        <a:rPr lang="es-ES" sz="900" b="0" dirty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  <a:r>
                        <a:rPr lang="es-ES" sz="900" b="0" dirty="0" err="1">
                          <a:solidFill>
                            <a:schemeClr val="bg2"/>
                          </a:solidFill>
                          <a:effectLst/>
                        </a:rPr>
                        <a:t>Applications</a:t>
                      </a:r>
                      <a:r>
                        <a:rPr lang="es-ES" sz="900" b="0" dirty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sz="900" b="0" dirty="0">
                          <a:solidFill>
                            <a:schemeClr val="bg2"/>
                          </a:solidFill>
                          <a:effectLst/>
                        </a:rPr>
                        <a:t> </a:t>
                      </a:r>
                      <a:endParaRPr lang="es-ES" sz="900" b="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50" marR="65350"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34942"/>
                  </a:ext>
                </a:extLst>
              </a:tr>
              <a:tr h="12684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bg2"/>
                          </a:solidFill>
                          <a:effectLst/>
                        </a:rPr>
                        <a:t> </a:t>
                      </a:r>
                      <a:endParaRPr lang="es-ES" sz="900" b="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bg2"/>
                          </a:solidFill>
                          <a:effectLst/>
                        </a:rPr>
                        <a:t>Form of Government, Control of Corruption, Rule of Law, Voice and Accountability, Regulatory Quality, Governance, Political Stability and Absence of Violence</a:t>
                      </a:r>
                      <a:endParaRPr lang="es-ES" sz="900" b="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bg2"/>
                          </a:solidFill>
                          <a:effectLst/>
                        </a:rPr>
                        <a:t> </a:t>
                      </a:r>
                      <a:endParaRPr lang="es-ES" sz="900" b="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50" marR="65350"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 </a:t>
                      </a:r>
                      <a:endParaRPr lang="es-E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50" marR="65350" marT="0" marB="0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673280"/>
                  </a:ext>
                </a:extLst>
              </a:tr>
              <a:tr h="5073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sz="900" b="0" dirty="0">
                          <a:solidFill>
                            <a:schemeClr val="bg2"/>
                          </a:solidFill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sz="900" b="0" dirty="0">
                          <a:solidFill>
                            <a:schemeClr val="bg2"/>
                          </a:solidFill>
                          <a:effectLst/>
                        </a:rPr>
                        <a:t>Intestinal </a:t>
                      </a:r>
                      <a:r>
                        <a:rPr lang="es-ES" sz="900" b="0" dirty="0" err="1">
                          <a:solidFill>
                            <a:schemeClr val="bg2"/>
                          </a:solidFill>
                          <a:effectLst/>
                        </a:rPr>
                        <a:t>Deaths</a:t>
                      </a:r>
                      <a:endParaRPr lang="es-ES" sz="900" b="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50" marR="65350"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 </a:t>
                      </a:r>
                      <a:endParaRPr lang="es-E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50" marR="65350" marT="0" marB="0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672540"/>
                  </a:ext>
                </a:extLst>
              </a:tr>
              <a:tr h="3747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sz="900" b="0" dirty="0" err="1">
                          <a:solidFill>
                            <a:schemeClr val="bg2"/>
                          </a:solidFill>
                          <a:effectLst/>
                        </a:rPr>
                        <a:t>AIDs</a:t>
                      </a:r>
                      <a:r>
                        <a:rPr lang="es-ES" sz="900" b="0" dirty="0">
                          <a:solidFill>
                            <a:schemeClr val="bg2"/>
                          </a:solidFill>
                          <a:effectLst/>
                        </a:rPr>
                        <a:t> </a:t>
                      </a:r>
                      <a:r>
                        <a:rPr lang="es-ES" sz="900" b="0" dirty="0" err="1">
                          <a:solidFill>
                            <a:schemeClr val="bg2"/>
                          </a:solidFill>
                          <a:effectLst/>
                        </a:rPr>
                        <a:t>Deaths</a:t>
                      </a:r>
                      <a:endParaRPr lang="es-ES" sz="900" b="0" dirty="0">
                        <a:solidFill>
                          <a:schemeClr val="bg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ES" sz="900" b="0" dirty="0">
                          <a:solidFill>
                            <a:schemeClr val="bg2"/>
                          </a:solidFill>
                          <a:effectLst/>
                        </a:rPr>
                        <a:t> </a:t>
                      </a:r>
                      <a:endParaRPr lang="es-ES" sz="900" b="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50" marR="65350" marT="0" marB="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365676"/>
                  </a:ext>
                </a:extLst>
              </a:tr>
            </a:tbl>
          </a:graphicData>
        </a:graphic>
      </p:graphicFrame>
      <p:pic>
        <p:nvPicPr>
          <p:cNvPr id="13" name="Google Shape;94;p17">
            <a:extLst>
              <a:ext uri="{FF2B5EF4-FFF2-40B4-BE49-F238E27FC236}">
                <a16:creationId xmlns:a16="http://schemas.microsoft.com/office/drawing/2014/main" id="{FFA54B51-4A10-B847-B6FA-C16EA753F6B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9979" y="789616"/>
            <a:ext cx="563868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5;p17">
            <a:extLst>
              <a:ext uri="{FF2B5EF4-FFF2-40B4-BE49-F238E27FC236}">
                <a16:creationId xmlns:a16="http://schemas.microsoft.com/office/drawing/2014/main" id="{888BBE17-681C-7E4E-B800-04E1E7A3ED9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3913" y="1221968"/>
            <a:ext cx="759892" cy="23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6;p17">
            <a:extLst>
              <a:ext uri="{FF2B5EF4-FFF2-40B4-BE49-F238E27FC236}">
                <a16:creationId xmlns:a16="http://schemas.microsoft.com/office/drawing/2014/main" id="{1630BA73-E8E8-3544-85A5-ED6DC784A7B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3023" y="4246988"/>
            <a:ext cx="901671" cy="39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n 17" descr="Texto&#10;&#10;Descripción generada automáticamente con confianza media">
            <a:extLst>
              <a:ext uri="{FF2B5EF4-FFF2-40B4-BE49-F238E27FC236}">
                <a16:creationId xmlns:a16="http://schemas.microsoft.com/office/drawing/2014/main" id="{129ECAA1-A7F9-8544-8DF1-F44C83B9C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3326" y="3117205"/>
            <a:ext cx="572921" cy="244944"/>
          </a:xfrm>
          <a:prstGeom prst="rect">
            <a:avLst/>
          </a:prstGeom>
        </p:spPr>
      </p:pic>
      <p:pic>
        <p:nvPicPr>
          <p:cNvPr id="21" name="Imagen 2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92C320C-1E1C-ED49-8F5E-62ED08549E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6038" y="1922745"/>
            <a:ext cx="347495" cy="347495"/>
          </a:xfrm>
          <a:prstGeom prst="rect">
            <a:avLst/>
          </a:prstGeom>
        </p:spPr>
      </p:pic>
      <p:pic>
        <p:nvPicPr>
          <p:cNvPr id="26" name="Google Shape;144;p22">
            <a:extLst>
              <a:ext uri="{FF2B5EF4-FFF2-40B4-BE49-F238E27FC236}">
                <a16:creationId xmlns:a16="http://schemas.microsoft.com/office/drawing/2014/main" id="{6CCF2B24-E51E-5A4B-9159-CAE67B617BD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1034425"/>
            <a:ext cx="5020408" cy="331362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48;p22">
            <a:extLst>
              <a:ext uri="{FF2B5EF4-FFF2-40B4-BE49-F238E27FC236}">
                <a16:creationId xmlns:a16="http://schemas.microsoft.com/office/drawing/2014/main" id="{1350AA54-D9ED-1046-A33E-9B3277002A3F}"/>
              </a:ext>
            </a:extLst>
          </p:cNvPr>
          <p:cNvSpPr/>
          <p:nvPr/>
        </p:nvSpPr>
        <p:spPr>
          <a:xfrm rot="-10798214">
            <a:off x="3929975" y="1007467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49;p22">
            <a:extLst>
              <a:ext uri="{FF2B5EF4-FFF2-40B4-BE49-F238E27FC236}">
                <a16:creationId xmlns:a16="http://schemas.microsoft.com/office/drawing/2014/main" id="{0FB74EE1-B783-1446-BE89-4FE486717A23}"/>
              </a:ext>
            </a:extLst>
          </p:cNvPr>
          <p:cNvSpPr/>
          <p:nvPr/>
        </p:nvSpPr>
        <p:spPr>
          <a:xfrm rot="-5398214">
            <a:off x="3914008" y="3253895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/>
        </p:nvSpPr>
        <p:spPr>
          <a:xfrm>
            <a:off x="353681" y="92976"/>
            <a:ext cx="248579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b="1" dirty="0">
                <a:solidFill>
                  <a:schemeClr val="dk2"/>
                </a:solidFill>
              </a:rPr>
              <a:t>Average Number of Refugees per Country</a:t>
            </a:r>
            <a:endParaRPr sz="900" b="1" dirty="0">
              <a:solidFill>
                <a:schemeClr val="dk2"/>
              </a:solidFill>
            </a:endParaRPr>
          </a:p>
        </p:txBody>
      </p:sp>
      <p:cxnSp>
        <p:nvCxnSpPr>
          <p:cNvPr id="136" name="Google Shape;136;p21"/>
          <p:cNvCxnSpPr>
            <a:cxnSpLocks/>
          </p:cNvCxnSpPr>
          <p:nvPr/>
        </p:nvCxnSpPr>
        <p:spPr>
          <a:xfrm flipV="1">
            <a:off x="225370" y="2783581"/>
            <a:ext cx="6164797" cy="752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Google Shape;137;p21"/>
          <p:cNvSpPr txBox="1"/>
          <p:nvPr/>
        </p:nvSpPr>
        <p:spPr>
          <a:xfrm>
            <a:off x="150135" y="2917556"/>
            <a:ext cx="2382049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b="1" dirty="0">
                <a:solidFill>
                  <a:schemeClr val="dk2"/>
                </a:solidFill>
              </a:rPr>
              <a:t>Top 5 Countries (number of refugees)</a:t>
            </a:r>
            <a:endParaRPr sz="900" b="1" dirty="0">
              <a:solidFill>
                <a:schemeClr val="dk2"/>
              </a:solidFill>
            </a:endParaRPr>
          </a:p>
        </p:txBody>
      </p:sp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E2DB78C2-5BD2-F44B-9130-461995666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160" y="475130"/>
            <a:ext cx="2576470" cy="2195623"/>
          </a:xfrm>
          <a:prstGeom prst="rect">
            <a:avLst/>
          </a:prstGeom>
        </p:spPr>
      </p:pic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8F8B9FD4-E19D-8646-A0AC-90FA9D93B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39" y="505084"/>
            <a:ext cx="2485791" cy="2205798"/>
          </a:xfrm>
          <a:prstGeom prst="rect">
            <a:avLst/>
          </a:prstGeom>
        </p:spPr>
      </p:pic>
      <p:pic>
        <p:nvPicPr>
          <p:cNvPr id="7" name="Imagen 6" descr="Escala de tiempo&#10;&#10;Descripción generada automáticamente">
            <a:extLst>
              <a:ext uri="{FF2B5EF4-FFF2-40B4-BE49-F238E27FC236}">
                <a16:creationId xmlns:a16="http://schemas.microsoft.com/office/drawing/2014/main" id="{022B6446-92AB-1644-8DD6-358E22E3B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169" y="2278080"/>
            <a:ext cx="798923" cy="383898"/>
          </a:xfrm>
          <a:prstGeom prst="rect">
            <a:avLst/>
          </a:prstGeom>
        </p:spPr>
      </p:pic>
      <p:pic>
        <p:nvPicPr>
          <p:cNvPr id="10" name="Imagen 9" descr="Gráfico&#10;&#10;Descripción generada automáticamente">
            <a:extLst>
              <a:ext uri="{FF2B5EF4-FFF2-40B4-BE49-F238E27FC236}">
                <a16:creationId xmlns:a16="http://schemas.microsoft.com/office/drawing/2014/main" id="{D3917DB1-9230-E444-A908-D2B7999C9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0" y="2278705"/>
            <a:ext cx="876659" cy="401566"/>
          </a:xfrm>
          <a:prstGeom prst="rect">
            <a:avLst/>
          </a:prstGeom>
        </p:spPr>
      </p:pic>
      <p:sp>
        <p:nvSpPr>
          <p:cNvPr id="18" name="Google Shape;134;p21">
            <a:extLst>
              <a:ext uri="{FF2B5EF4-FFF2-40B4-BE49-F238E27FC236}">
                <a16:creationId xmlns:a16="http://schemas.microsoft.com/office/drawing/2014/main" id="{8A7E6F23-79A2-2544-A1DF-E4D848E986E8}"/>
              </a:ext>
            </a:extLst>
          </p:cNvPr>
          <p:cNvSpPr txBox="1"/>
          <p:nvPr/>
        </p:nvSpPr>
        <p:spPr>
          <a:xfrm>
            <a:off x="3391576" y="79821"/>
            <a:ext cx="287598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s-ES" sz="900" b="1" dirty="0" err="1">
                <a:solidFill>
                  <a:schemeClr val="dk2"/>
                </a:solidFill>
              </a:rPr>
              <a:t>Average</a:t>
            </a:r>
            <a:r>
              <a:rPr lang="es-ES" sz="900" b="1" dirty="0">
                <a:solidFill>
                  <a:schemeClr val="dk2"/>
                </a:solidFill>
              </a:rPr>
              <a:t> </a:t>
            </a:r>
            <a:r>
              <a:rPr lang="es-ES" sz="900" b="1" dirty="0" err="1">
                <a:solidFill>
                  <a:schemeClr val="dk2"/>
                </a:solidFill>
              </a:rPr>
              <a:t>Number</a:t>
            </a:r>
            <a:r>
              <a:rPr lang="es-ES" sz="900" b="1" dirty="0">
                <a:solidFill>
                  <a:schemeClr val="dk2"/>
                </a:solidFill>
              </a:rPr>
              <a:t> of </a:t>
            </a:r>
            <a:r>
              <a:rPr lang="es-ES" sz="900" b="1" dirty="0" err="1">
                <a:solidFill>
                  <a:schemeClr val="dk2"/>
                </a:solidFill>
              </a:rPr>
              <a:t>Asylum</a:t>
            </a:r>
            <a:r>
              <a:rPr lang="es-ES" sz="900" b="1" dirty="0">
                <a:solidFill>
                  <a:schemeClr val="dk2"/>
                </a:solidFill>
              </a:rPr>
              <a:t> </a:t>
            </a:r>
            <a:r>
              <a:rPr lang="es-ES" sz="900" b="1" dirty="0" err="1">
                <a:solidFill>
                  <a:schemeClr val="dk2"/>
                </a:solidFill>
              </a:rPr>
              <a:t>Applications</a:t>
            </a:r>
            <a:r>
              <a:rPr lang="es-ES" sz="900" b="1" dirty="0">
                <a:solidFill>
                  <a:schemeClr val="dk2"/>
                </a:solidFill>
              </a:rPr>
              <a:t> per Country</a:t>
            </a:r>
          </a:p>
        </p:txBody>
      </p:sp>
      <p:pic>
        <p:nvPicPr>
          <p:cNvPr id="14" name="Imagen 1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0B57800-A7A8-2546-8392-441C003ACC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5694" y="3287097"/>
            <a:ext cx="2550166" cy="1520654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66015DA-EACD-D84E-A12A-83D568A372C3}"/>
              </a:ext>
            </a:extLst>
          </p:cNvPr>
          <p:cNvSpPr txBox="1"/>
          <p:nvPr/>
        </p:nvSpPr>
        <p:spPr>
          <a:xfrm>
            <a:off x="3414879" y="3291531"/>
            <a:ext cx="7302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b="1" dirty="0">
                <a:solidFill>
                  <a:schemeClr val="bg2"/>
                </a:solidFill>
              </a:rPr>
              <a:t>Nigeria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D09BC66-C6F5-B741-8B11-CAE6A9D2EA72}"/>
              </a:ext>
            </a:extLst>
          </p:cNvPr>
          <p:cNvSpPr txBox="1"/>
          <p:nvPr/>
        </p:nvSpPr>
        <p:spPr>
          <a:xfrm>
            <a:off x="3401160" y="3555241"/>
            <a:ext cx="7302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b="1" dirty="0">
                <a:solidFill>
                  <a:schemeClr val="bg2"/>
                </a:solidFill>
              </a:rPr>
              <a:t>Somalia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54E82CB-F2A2-BD48-A107-0E55A88850C9}"/>
              </a:ext>
            </a:extLst>
          </p:cNvPr>
          <p:cNvSpPr txBox="1"/>
          <p:nvPr/>
        </p:nvSpPr>
        <p:spPr>
          <a:xfrm>
            <a:off x="3414878" y="3848413"/>
            <a:ext cx="7302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b="1" dirty="0">
                <a:solidFill>
                  <a:schemeClr val="bg2"/>
                </a:solidFill>
              </a:rPr>
              <a:t>Eritrea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2C55B6B-79D1-7E4A-A8DB-195D50EC52E9}"/>
              </a:ext>
            </a:extLst>
          </p:cNvPr>
          <p:cNvSpPr txBox="1"/>
          <p:nvPr/>
        </p:nvSpPr>
        <p:spPr>
          <a:xfrm>
            <a:off x="3357179" y="4063539"/>
            <a:ext cx="121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b="1" dirty="0" err="1">
                <a:solidFill>
                  <a:schemeClr val="bg2"/>
                </a:solidFill>
              </a:rPr>
              <a:t>Dem</a:t>
            </a:r>
            <a:r>
              <a:rPr lang="es-ES" sz="700" b="1" dirty="0">
                <a:solidFill>
                  <a:schemeClr val="bg2"/>
                </a:solidFill>
              </a:rPr>
              <a:t>.</a:t>
            </a:r>
          </a:p>
          <a:p>
            <a:r>
              <a:rPr lang="es-ES" sz="700" b="1" dirty="0" err="1">
                <a:solidFill>
                  <a:schemeClr val="bg2"/>
                </a:solidFill>
              </a:rPr>
              <a:t>Rep.Congo</a:t>
            </a:r>
            <a:endParaRPr lang="es-ES" sz="700" b="1" dirty="0">
              <a:solidFill>
                <a:schemeClr val="bg2"/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6F98786-312B-384A-86F0-054C740C42E4}"/>
              </a:ext>
            </a:extLst>
          </p:cNvPr>
          <p:cNvSpPr txBox="1"/>
          <p:nvPr/>
        </p:nvSpPr>
        <p:spPr>
          <a:xfrm>
            <a:off x="3414878" y="4443205"/>
            <a:ext cx="7302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b="1" dirty="0" err="1">
                <a:solidFill>
                  <a:schemeClr val="bg2"/>
                </a:solidFill>
              </a:rPr>
              <a:t>Algeria</a:t>
            </a:r>
            <a:endParaRPr lang="es-ES" sz="700" b="1" dirty="0">
              <a:solidFill>
                <a:schemeClr val="bg2"/>
              </a:solidFill>
            </a:endParaRPr>
          </a:p>
        </p:txBody>
      </p:sp>
      <p:pic>
        <p:nvPicPr>
          <p:cNvPr id="17" name="Imagen 16" descr="Gráfico, Gráfico de barras, Gráfico de embudo&#10;&#10;Descripción generada automáticamente">
            <a:extLst>
              <a:ext uri="{FF2B5EF4-FFF2-40B4-BE49-F238E27FC236}">
                <a16:creationId xmlns:a16="http://schemas.microsoft.com/office/drawing/2014/main" id="{0FF25BAE-25DF-9446-BF84-D1D5BB743D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773" y="3287097"/>
            <a:ext cx="2522072" cy="1519016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62395B2C-2E88-DA45-A048-06A1D976B7F7}"/>
              </a:ext>
            </a:extLst>
          </p:cNvPr>
          <p:cNvSpPr txBox="1"/>
          <p:nvPr/>
        </p:nvSpPr>
        <p:spPr>
          <a:xfrm>
            <a:off x="153738" y="3273696"/>
            <a:ext cx="7302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b="1" dirty="0">
                <a:solidFill>
                  <a:schemeClr val="bg2"/>
                </a:solidFill>
              </a:rPr>
              <a:t>Somalia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7283538-EB6A-BE43-8657-E0D49918DA71}"/>
              </a:ext>
            </a:extLst>
          </p:cNvPr>
          <p:cNvSpPr txBox="1"/>
          <p:nvPr/>
        </p:nvSpPr>
        <p:spPr>
          <a:xfrm>
            <a:off x="150136" y="3562724"/>
            <a:ext cx="7302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b="1" dirty="0">
                <a:solidFill>
                  <a:schemeClr val="bg2"/>
                </a:solidFill>
              </a:rPr>
              <a:t>Eritrea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B901120-9771-F74C-8F26-8EE1A019BA10}"/>
              </a:ext>
            </a:extLst>
          </p:cNvPr>
          <p:cNvSpPr txBox="1"/>
          <p:nvPr/>
        </p:nvSpPr>
        <p:spPr>
          <a:xfrm>
            <a:off x="153737" y="4201774"/>
            <a:ext cx="7302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b="1" dirty="0">
                <a:solidFill>
                  <a:schemeClr val="bg2"/>
                </a:solidFill>
              </a:rPr>
              <a:t>Nigeria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004CBA9-3792-E94A-ADE0-61C11E03DFCC}"/>
              </a:ext>
            </a:extLst>
          </p:cNvPr>
          <p:cNvSpPr txBox="1"/>
          <p:nvPr/>
        </p:nvSpPr>
        <p:spPr>
          <a:xfrm>
            <a:off x="150136" y="3807580"/>
            <a:ext cx="121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b="1" dirty="0" err="1">
                <a:solidFill>
                  <a:schemeClr val="bg2"/>
                </a:solidFill>
              </a:rPr>
              <a:t>Dem</a:t>
            </a:r>
            <a:r>
              <a:rPr lang="es-ES" sz="700" b="1" dirty="0">
                <a:solidFill>
                  <a:schemeClr val="bg2"/>
                </a:solidFill>
              </a:rPr>
              <a:t>.</a:t>
            </a:r>
          </a:p>
          <a:p>
            <a:r>
              <a:rPr lang="es-ES" sz="700" b="1" dirty="0" err="1">
                <a:solidFill>
                  <a:schemeClr val="bg2"/>
                </a:solidFill>
              </a:rPr>
              <a:t>Rep.Congo</a:t>
            </a:r>
            <a:endParaRPr lang="es-ES" sz="700" b="1" dirty="0">
              <a:solidFill>
                <a:schemeClr val="bg2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CDC3265C-8436-9849-A379-71E90242C43C}"/>
              </a:ext>
            </a:extLst>
          </p:cNvPr>
          <p:cNvSpPr txBox="1"/>
          <p:nvPr/>
        </p:nvSpPr>
        <p:spPr>
          <a:xfrm>
            <a:off x="155979" y="4484898"/>
            <a:ext cx="7302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b="1" dirty="0">
                <a:solidFill>
                  <a:schemeClr val="bg2"/>
                </a:solidFill>
              </a:rPr>
              <a:t>Sudan</a:t>
            </a:r>
          </a:p>
        </p:txBody>
      </p:sp>
      <p:pic>
        <p:nvPicPr>
          <p:cNvPr id="38" name="Google Shape;79;p16">
            <a:extLst>
              <a:ext uri="{FF2B5EF4-FFF2-40B4-BE49-F238E27FC236}">
                <a16:creationId xmlns:a16="http://schemas.microsoft.com/office/drawing/2014/main" id="{9523E03F-627D-EB41-862E-EA795B6E97A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4650" y="-23075"/>
            <a:ext cx="2259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80;p16">
            <a:extLst>
              <a:ext uri="{FF2B5EF4-FFF2-40B4-BE49-F238E27FC236}">
                <a16:creationId xmlns:a16="http://schemas.microsoft.com/office/drawing/2014/main" id="{2D92E752-688A-214E-BA1D-340897691256}"/>
              </a:ext>
            </a:extLst>
          </p:cNvPr>
          <p:cNvSpPr/>
          <p:nvPr/>
        </p:nvSpPr>
        <p:spPr>
          <a:xfrm rot="-10799107">
            <a:off x="7988999" y="-22924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81;p16">
            <a:extLst>
              <a:ext uri="{FF2B5EF4-FFF2-40B4-BE49-F238E27FC236}">
                <a16:creationId xmlns:a16="http://schemas.microsoft.com/office/drawing/2014/main" id="{365D6FC3-4B94-8245-ACAD-859939004F89}"/>
              </a:ext>
            </a:extLst>
          </p:cNvPr>
          <p:cNvSpPr/>
          <p:nvPr/>
        </p:nvSpPr>
        <p:spPr>
          <a:xfrm rot="893">
            <a:off x="6884649" y="4063076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37;p21">
            <a:extLst>
              <a:ext uri="{FF2B5EF4-FFF2-40B4-BE49-F238E27FC236}">
                <a16:creationId xmlns:a16="http://schemas.microsoft.com/office/drawing/2014/main" id="{33CAB0DB-A6D9-504B-993E-10C6A4F7FD7B}"/>
              </a:ext>
            </a:extLst>
          </p:cNvPr>
          <p:cNvSpPr txBox="1"/>
          <p:nvPr/>
        </p:nvSpPr>
        <p:spPr>
          <a:xfrm>
            <a:off x="3448168" y="2906364"/>
            <a:ext cx="2941999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b="1" dirty="0">
                <a:solidFill>
                  <a:schemeClr val="dk2"/>
                </a:solidFill>
              </a:rPr>
              <a:t>Top 5 Countries (number of asylum seekers)</a:t>
            </a:r>
            <a:endParaRPr sz="900" b="1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0125" y="0"/>
            <a:ext cx="21438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/>
        </p:nvSpPr>
        <p:spPr>
          <a:xfrm>
            <a:off x="1758925" y="1492425"/>
            <a:ext cx="51168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" name="Grabación de pantalla 2021-04-22 a las 23.42.11.mov" descr="Grabación de pantalla 2021-04-22 a las 23.42.11.mov">
            <a:hlinkClick r:id="" action="ppaction://media"/>
            <a:extLst>
              <a:ext uri="{FF2B5EF4-FFF2-40B4-BE49-F238E27FC236}">
                <a16:creationId xmlns:a16="http://schemas.microsoft.com/office/drawing/2014/main" id="{3B910B10-675F-E04E-A386-ACA5DE1458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782813"/>
            <a:ext cx="6782690" cy="4189880"/>
          </a:xfrm>
          <a:prstGeom prst="rect">
            <a:avLst/>
          </a:prstGeom>
        </p:spPr>
      </p:pic>
      <p:sp>
        <p:nvSpPr>
          <p:cNvPr id="6" name="Google Shape;89;p17">
            <a:extLst>
              <a:ext uri="{FF2B5EF4-FFF2-40B4-BE49-F238E27FC236}">
                <a16:creationId xmlns:a16="http://schemas.microsoft.com/office/drawing/2014/main" id="{E9196887-20FC-7D45-9F29-D4A0B7741F8C}"/>
              </a:ext>
            </a:extLst>
          </p:cNvPr>
          <p:cNvSpPr txBox="1"/>
          <p:nvPr/>
        </p:nvSpPr>
        <p:spPr>
          <a:xfrm>
            <a:off x="291999" y="129422"/>
            <a:ext cx="467575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b="1" dirty="0">
                <a:solidFill>
                  <a:schemeClr val="dk2"/>
                </a:solidFill>
              </a:rPr>
              <a:t>Access to Clean Water Coverage </a:t>
            </a:r>
            <a:endParaRPr sz="9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dk2"/>
              </a:solidFill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18E51140-ED04-FA47-86FF-F32BFB3C0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463835"/>
              </p:ext>
            </p:extLst>
          </p:nvPr>
        </p:nvGraphicFramePr>
        <p:xfrm>
          <a:off x="2954500" y="69715"/>
          <a:ext cx="3235000" cy="6172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235000">
                  <a:extLst>
                    <a:ext uri="{9D8B030D-6E8A-4147-A177-3AD203B41FA5}">
                      <a16:colId xmlns:a16="http://schemas.microsoft.com/office/drawing/2014/main" val="2188630035"/>
                    </a:ext>
                  </a:extLst>
                </a:gridCol>
              </a:tblGrid>
              <a:tr h="230818">
                <a:tc>
                  <a:txBody>
                    <a:bodyPr/>
                    <a:lstStyle/>
                    <a:p>
                      <a:r>
                        <a:rPr lang="es-ES" sz="1050" dirty="0" err="1">
                          <a:solidFill>
                            <a:schemeClr val="accent1"/>
                          </a:solidFill>
                        </a:rPr>
                        <a:t>Limited</a:t>
                      </a:r>
                      <a:r>
                        <a:rPr lang="es-ES" sz="105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s-ES" sz="1050" dirty="0" err="1">
                          <a:solidFill>
                            <a:schemeClr val="accent1"/>
                          </a:solidFill>
                        </a:rPr>
                        <a:t>Service</a:t>
                      </a:r>
                      <a:endParaRPr lang="es-ES" sz="105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252360"/>
                  </a:ext>
                </a:extLst>
              </a:tr>
              <a:tr h="230818">
                <a:tc>
                  <a:txBody>
                    <a:bodyPr/>
                    <a:lstStyle/>
                    <a:p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Drinking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water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from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improved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source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for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which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collection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time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exceeds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30 minutes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for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roundtrip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including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queuing</a:t>
                      </a:r>
                      <a:endParaRPr lang="es-ES" sz="900" b="0" i="0" u="none" strike="noStrike" cap="none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1741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4104" y="-266332"/>
            <a:ext cx="3670614" cy="24211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291999" y="129422"/>
            <a:ext cx="467575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b="1" dirty="0">
                <a:solidFill>
                  <a:schemeClr val="dk2"/>
                </a:solidFill>
              </a:rPr>
              <a:t>Access to Basic Sanitation Coverage </a:t>
            </a:r>
            <a:endParaRPr sz="9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dk2"/>
              </a:solidFill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1893025" y="2428625"/>
            <a:ext cx="93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000" y="4553850"/>
            <a:ext cx="1115098" cy="6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96212" y="4598961"/>
            <a:ext cx="1342675" cy="4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27975" y="4598950"/>
            <a:ext cx="1342674" cy="53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bación de pantalla 2021-04-23 a las 11.16.45.mov" descr="Grabación de pantalla 2021-04-23 a las 11.16.45.mov">
            <a:hlinkClick r:id="" action="ppaction://media"/>
            <a:extLst>
              <a:ext uri="{FF2B5EF4-FFF2-40B4-BE49-F238E27FC236}">
                <a16:creationId xmlns:a16="http://schemas.microsoft.com/office/drawing/2014/main" id="{D4DA74F2-875F-E747-9F6C-85B375887D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92000" y="696750"/>
            <a:ext cx="4675749" cy="3958569"/>
          </a:xfrm>
          <a:prstGeom prst="rect">
            <a:avLst/>
          </a:prstGeom>
        </p:spPr>
      </p:pic>
      <p:sp>
        <p:nvSpPr>
          <p:cNvPr id="12" name="Google Shape;81;p16">
            <a:extLst>
              <a:ext uri="{FF2B5EF4-FFF2-40B4-BE49-F238E27FC236}">
                <a16:creationId xmlns:a16="http://schemas.microsoft.com/office/drawing/2014/main" id="{B34CD297-B8D6-7A48-9556-0AE7E4B06CEE}"/>
              </a:ext>
            </a:extLst>
          </p:cNvPr>
          <p:cNvSpPr/>
          <p:nvPr/>
        </p:nvSpPr>
        <p:spPr>
          <a:xfrm rot="5400000">
            <a:off x="5670362" y="48900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 descr="Imagen que contiene exterior, edificio, tabla, joven&#10;&#10;Descripción generada automáticamente">
            <a:extLst>
              <a:ext uri="{FF2B5EF4-FFF2-40B4-BE49-F238E27FC236}">
                <a16:creationId xmlns:a16="http://schemas.microsoft.com/office/drawing/2014/main" id="{B144F46B-3FF9-8C45-B2BB-8A35CAB21E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4104" y="2102999"/>
            <a:ext cx="3670614" cy="2442423"/>
          </a:xfrm>
          <a:prstGeom prst="rect">
            <a:avLst/>
          </a:prstGeom>
        </p:spPr>
      </p:pic>
      <p:sp>
        <p:nvSpPr>
          <p:cNvPr id="15" name="Google Shape;81;p16">
            <a:extLst>
              <a:ext uri="{FF2B5EF4-FFF2-40B4-BE49-F238E27FC236}">
                <a16:creationId xmlns:a16="http://schemas.microsoft.com/office/drawing/2014/main" id="{99C9E767-A01C-9F40-B932-7F604C512964}"/>
              </a:ext>
            </a:extLst>
          </p:cNvPr>
          <p:cNvSpPr/>
          <p:nvPr/>
        </p:nvSpPr>
        <p:spPr>
          <a:xfrm>
            <a:off x="5757471" y="3496650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6" name="Tabla 4">
            <a:extLst>
              <a:ext uri="{FF2B5EF4-FFF2-40B4-BE49-F238E27FC236}">
                <a16:creationId xmlns:a16="http://schemas.microsoft.com/office/drawing/2014/main" id="{BD485356-32DA-084C-B417-8BAC74448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456055"/>
              </p:ext>
            </p:extLst>
          </p:nvPr>
        </p:nvGraphicFramePr>
        <p:xfrm>
          <a:off x="2895162" y="35591"/>
          <a:ext cx="3008488" cy="6172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08488">
                  <a:extLst>
                    <a:ext uri="{9D8B030D-6E8A-4147-A177-3AD203B41FA5}">
                      <a16:colId xmlns:a16="http://schemas.microsoft.com/office/drawing/2014/main" val="2188630035"/>
                    </a:ext>
                  </a:extLst>
                </a:gridCol>
              </a:tblGrid>
              <a:tr h="211988">
                <a:tc>
                  <a:txBody>
                    <a:bodyPr/>
                    <a:lstStyle/>
                    <a:p>
                      <a:r>
                        <a:rPr lang="es-ES" sz="1050" dirty="0" err="1">
                          <a:solidFill>
                            <a:schemeClr val="accent1"/>
                          </a:solidFill>
                        </a:rPr>
                        <a:t>Limited</a:t>
                      </a:r>
                      <a:r>
                        <a:rPr lang="es-ES" sz="105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s-ES" sz="1050" dirty="0" err="1">
                          <a:solidFill>
                            <a:schemeClr val="accent1"/>
                          </a:solidFill>
                        </a:rPr>
                        <a:t>Service</a:t>
                      </a:r>
                      <a:endParaRPr lang="es-ES" sz="105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252360"/>
                  </a:ext>
                </a:extLst>
              </a:tr>
              <a:tr h="333124">
                <a:tc>
                  <a:txBody>
                    <a:bodyPr/>
                    <a:lstStyle/>
                    <a:p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Use of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improved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facilities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shared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between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two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or</a:t>
                      </a:r>
                      <a:r>
                        <a:rPr lang="es-ES" sz="900" b="0" i="0" u="none" strike="noStrike" cap="non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more </a:t>
                      </a:r>
                      <a:r>
                        <a:rPr lang="es-ES" sz="900" b="0" i="0" u="none" strike="noStrike" cap="none" dirty="0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households</a:t>
                      </a:r>
                      <a:endParaRPr lang="es-ES" sz="900" b="0" i="0" u="none" strike="noStrike" cap="none" dirty="0">
                        <a:solidFill>
                          <a:schemeClr val="bg2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1741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12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/>
          <p:nvPr/>
        </p:nvSpPr>
        <p:spPr>
          <a:xfrm rot="5400893">
            <a:off x="-48751" y="48901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/>
          <p:nvPr/>
        </p:nvSpPr>
        <p:spPr>
          <a:xfrm rot="-5399107">
            <a:off x="705974" y="4037401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/>
          <p:nvPr/>
        </p:nvSpPr>
        <p:spPr>
          <a:xfrm rot="5400893">
            <a:off x="2410949" y="2697051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1812223" y="59245"/>
            <a:ext cx="41193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1" dirty="0" err="1">
                <a:solidFill>
                  <a:schemeClr val="dk2"/>
                </a:solidFill>
              </a:rPr>
              <a:t>Comparison</a:t>
            </a:r>
            <a:r>
              <a:rPr lang="es-ES" sz="900" b="1" dirty="0">
                <a:solidFill>
                  <a:schemeClr val="dk2"/>
                </a:solidFill>
              </a:rPr>
              <a:t> of </a:t>
            </a:r>
            <a:r>
              <a:rPr lang="es-ES" sz="900" b="1" dirty="0" err="1">
                <a:solidFill>
                  <a:schemeClr val="dk2"/>
                </a:solidFill>
              </a:rPr>
              <a:t>Sanitation</a:t>
            </a:r>
            <a:r>
              <a:rPr lang="es-ES" sz="900" b="1" dirty="0">
                <a:solidFill>
                  <a:schemeClr val="dk2"/>
                </a:solidFill>
              </a:rPr>
              <a:t> and </a:t>
            </a:r>
            <a:r>
              <a:rPr lang="es-ES" sz="900" b="1" dirty="0" err="1">
                <a:solidFill>
                  <a:schemeClr val="dk2"/>
                </a:solidFill>
              </a:rPr>
              <a:t>Water</a:t>
            </a:r>
            <a:r>
              <a:rPr lang="es-ES" sz="900" b="1" dirty="0">
                <a:solidFill>
                  <a:schemeClr val="dk2"/>
                </a:solidFill>
              </a:rPr>
              <a:t> </a:t>
            </a:r>
            <a:r>
              <a:rPr lang="es-ES" sz="900" b="1" dirty="0" err="1">
                <a:solidFill>
                  <a:schemeClr val="dk2"/>
                </a:solidFill>
              </a:rPr>
              <a:t>Coverage</a:t>
            </a:r>
            <a:endParaRPr sz="900" b="1" dirty="0">
              <a:solidFill>
                <a:schemeClr val="dk2"/>
              </a:solidFill>
            </a:endParaRPr>
          </a:p>
        </p:txBody>
      </p:sp>
      <p:pic>
        <p:nvPicPr>
          <p:cNvPr id="3" name="Imagen 2" descr="Gráfico, Gráfico de dispersión, Gráfico de burbujas&#10;&#10;Descripción generada automáticamente">
            <a:extLst>
              <a:ext uri="{FF2B5EF4-FFF2-40B4-BE49-F238E27FC236}">
                <a16:creationId xmlns:a16="http://schemas.microsoft.com/office/drawing/2014/main" id="{BF8E5267-262A-B04F-B400-162E7C42D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223" y="479809"/>
            <a:ext cx="3727847" cy="2180439"/>
          </a:xfrm>
          <a:prstGeom prst="rect">
            <a:avLst/>
          </a:prstGeom>
        </p:spPr>
      </p:pic>
      <p:pic>
        <p:nvPicPr>
          <p:cNvPr id="5" name="Imagen 4" descr="Gráfico, Gráfico de burbujas&#10;&#10;Descripción generada automáticamente">
            <a:extLst>
              <a:ext uri="{FF2B5EF4-FFF2-40B4-BE49-F238E27FC236}">
                <a16:creationId xmlns:a16="http://schemas.microsoft.com/office/drawing/2014/main" id="{66FA3DD0-C3BA-2644-B398-72FE579C2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2225" y="2800714"/>
            <a:ext cx="3733744" cy="2180440"/>
          </a:xfrm>
          <a:prstGeom prst="rect">
            <a:avLst/>
          </a:prstGeom>
        </p:spPr>
      </p:pic>
      <p:pic>
        <p:nvPicPr>
          <p:cNvPr id="9" name="Imagen 8" descr="Gráfico, Gráfico de burbujas&#10;&#10;Descripción generada automáticamente">
            <a:extLst>
              <a:ext uri="{FF2B5EF4-FFF2-40B4-BE49-F238E27FC236}">
                <a16:creationId xmlns:a16="http://schemas.microsoft.com/office/drawing/2014/main" id="{54973BEE-6519-CA40-9868-0854AB42D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2056" y="2800714"/>
            <a:ext cx="3519438" cy="2114186"/>
          </a:xfrm>
          <a:prstGeom prst="rect">
            <a:avLst/>
          </a:prstGeom>
        </p:spPr>
      </p:pic>
      <p:pic>
        <p:nvPicPr>
          <p:cNvPr id="11" name="Imagen 10" descr="Gráfico, Gráfico de burbujas&#10;&#10;Descripción generada automáticamente">
            <a:extLst>
              <a:ext uri="{FF2B5EF4-FFF2-40B4-BE49-F238E27FC236}">
                <a16:creationId xmlns:a16="http://schemas.microsoft.com/office/drawing/2014/main" id="{4AF1BC89-ECE3-6147-8747-B60B1CD33B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8685" y="537308"/>
            <a:ext cx="3606179" cy="21009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767" y="-114300"/>
            <a:ext cx="3923414" cy="249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97654" y="262372"/>
            <a:ext cx="45630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 lang="es-ES" sz="1000" b="1" dirty="0">
              <a:solidFill>
                <a:schemeClr val="bg2"/>
              </a:solidFill>
            </a:endParaRPr>
          </a:p>
          <a:p>
            <a:r>
              <a:rPr lang="es-ES" sz="1000" b="1" dirty="0" err="1">
                <a:solidFill>
                  <a:schemeClr val="bg2"/>
                </a:solidFill>
              </a:rPr>
              <a:t>Comparing</a:t>
            </a:r>
            <a:r>
              <a:rPr lang="es-ES" sz="1000" b="1" dirty="0">
                <a:solidFill>
                  <a:schemeClr val="bg2"/>
                </a:solidFill>
              </a:rPr>
              <a:t> HIV and Intestinal </a:t>
            </a:r>
            <a:r>
              <a:rPr lang="es-ES" sz="1000" b="1" dirty="0" err="1">
                <a:solidFill>
                  <a:schemeClr val="bg2"/>
                </a:solidFill>
              </a:rPr>
              <a:t>Deaths</a:t>
            </a:r>
            <a:r>
              <a:rPr lang="es-ES" sz="1000" b="1" dirty="0">
                <a:solidFill>
                  <a:schemeClr val="bg2"/>
                </a:solidFill>
              </a:rPr>
              <a:t> </a:t>
            </a:r>
            <a:r>
              <a:rPr lang="es-ES" sz="1000" b="1" dirty="0" err="1">
                <a:solidFill>
                  <a:schemeClr val="bg2"/>
                </a:solidFill>
              </a:rPr>
              <a:t>with</a:t>
            </a:r>
            <a:r>
              <a:rPr lang="es-ES" sz="1000" b="1" dirty="0">
                <a:solidFill>
                  <a:schemeClr val="bg2"/>
                </a:solidFill>
              </a:rPr>
              <a:t> Total </a:t>
            </a:r>
            <a:r>
              <a:rPr lang="es-ES" sz="1000" b="1" dirty="0" err="1">
                <a:solidFill>
                  <a:schemeClr val="bg2"/>
                </a:solidFill>
              </a:rPr>
              <a:t>Deaths</a:t>
            </a:r>
            <a:r>
              <a:rPr lang="es-ES" sz="1000" b="1" dirty="0">
                <a:solidFill>
                  <a:schemeClr val="bg2"/>
                </a:solidFill>
              </a:rPr>
              <a:t>  per Country</a:t>
            </a:r>
            <a:endParaRPr lang="es-ES" sz="1000" b="1" dirty="0">
              <a:solidFill>
                <a:schemeClr val="bg2"/>
              </a:solidFill>
              <a:effectLst/>
            </a:endParaRPr>
          </a:p>
        </p:txBody>
      </p:sp>
      <p:pic>
        <p:nvPicPr>
          <p:cNvPr id="3" name="Imagen 2" descr="Gráfico, Gráfico en cascada&#10;&#10;Descripción generada automáticamente">
            <a:extLst>
              <a:ext uri="{FF2B5EF4-FFF2-40B4-BE49-F238E27FC236}">
                <a16:creationId xmlns:a16="http://schemas.microsoft.com/office/drawing/2014/main" id="{DF74879A-9BE7-8348-B180-F3AE3F025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78" y="952728"/>
            <a:ext cx="5043708" cy="3527680"/>
          </a:xfrm>
          <a:prstGeom prst="rect">
            <a:avLst/>
          </a:prstGeom>
        </p:spPr>
      </p:pic>
      <p:pic>
        <p:nvPicPr>
          <p:cNvPr id="6" name="Imagen 5" descr="Un niño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625ECC52-1748-2348-8579-ED8FFB226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767" y="2308195"/>
            <a:ext cx="3684233" cy="2835306"/>
          </a:xfrm>
          <a:prstGeom prst="rect">
            <a:avLst/>
          </a:prstGeom>
        </p:spPr>
      </p:pic>
      <p:sp>
        <p:nvSpPr>
          <p:cNvPr id="11" name="Google Shape;148;p22">
            <a:extLst>
              <a:ext uri="{FF2B5EF4-FFF2-40B4-BE49-F238E27FC236}">
                <a16:creationId xmlns:a16="http://schemas.microsoft.com/office/drawing/2014/main" id="{5296914A-CFEB-4B4F-BA03-3B94D263557E}"/>
              </a:ext>
            </a:extLst>
          </p:cNvPr>
          <p:cNvSpPr/>
          <p:nvPr/>
        </p:nvSpPr>
        <p:spPr>
          <a:xfrm rot="5400000">
            <a:off x="5410867" y="48900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48;p22">
            <a:extLst>
              <a:ext uri="{FF2B5EF4-FFF2-40B4-BE49-F238E27FC236}">
                <a16:creationId xmlns:a16="http://schemas.microsoft.com/office/drawing/2014/main" id="{168DD761-C521-2C46-82E3-B000BDBFFE43}"/>
              </a:ext>
            </a:extLst>
          </p:cNvPr>
          <p:cNvSpPr/>
          <p:nvPr/>
        </p:nvSpPr>
        <p:spPr>
          <a:xfrm>
            <a:off x="5459767" y="4086300"/>
            <a:ext cx="1155000" cy="1057200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300</Words>
  <Application>Microsoft Macintosh PowerPoint</Application>
  <PresentationFormat>Presentación en pantalla (16:9)</PresentationFormat>
  <Paragraphs>59</Paragraphs>
  <Slides>16</Slides>
  <Notes>14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Source Code Pro</vt:lpstr>
      <vt:lpstr>Calibri</vt:lpstr>
      <vt:lpstr>Arial</vt:lpstr>
      <vt:lpstr>Amatic SC</vt:lpstr>
      <vt:lpstr>Beach Day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Natalia Janssen Samper</cp:lastModifiedBy>
  <cp:revision>28</cp:revision>
  <dcterms:modified xsi:type="dcterms:W3CDTF">2021-04-23T11:01:52Z</dcterms:modified>
</cp:coreProperties>
</file>